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2" r:id="rId2"/>
    <p:sldId id="442" r:id="rId3"/>
    <p:sldId id="273" r:id="rId4"/>
    <p:sldId id="420" r:id="rId5"/>
    <p:sldId id="424" r:id="rId6"/>
    <p:sldId id="421" r:id="rId7"/>
    <p:sldId id="422" r:id="rId8"/>
    <p:sldId id="402" r:id="rId9"/>
    <p:sldId id="414" r:id="rId10"/>
    <p:sldId id="445" r:id="rId11"/>
    <p:sldId id="405" r:id="rId12"/>
    <p:sldId id="441" r:id="rId13"/>
    <p:sldId id="406" r:id="rId14"/>
    <p:sldId id="443" r:id="rId15"/>
    <p:sldId id="444" r:id="rId16"/>
    <p:sldId id="435" r:id="rId17"/>
    <p:sldId id="446" r:id="rId18"/>
    <p:sldId id="417" r:id="rId19"/>
  </p:sldIdLst>
  <p:sldSz cx="9144000" cy="6858000" type="screen4x3"/>
  <p:notesSz cx="6807200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68" autoAdjust="0"/>
    <p:restoredTop sz="94737" autoAdjust="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6967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5840" y="0"/>
            <a:ext cx="2949786" cy="496967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786" cy="496967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5840" y="9440647"/>
            <a:ext cx="2949786" cy="496967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r">
              <a:defRPr sz="1200"/>
            </a:lvl1pPr>
          </a:lstStyle>
          <a:p>
            <a:fld id="{36642780-A262-4C80-856E-4B7F4839C8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572741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6967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6967"/>
          </a:xfrm>
          <a:prstGeom prst="rect">
            <a:avLst/>
          </a:prstGeom>
        </p:spPr>
        <p:txBody>
          <a:bodyPr vert="horz" lIns="91549" tIns="45775" rIns="91549" bIns="45775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9" tIns="45775" rIns="91549" bIns="4577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1549" tIns="45775" rIns="91549" bIns="4577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6967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840" y="9440647"/>
            <a:ext cx="2949786" cy="496967"/>
          </a:xfrm>
          <a:prstGeom prst="rect">
            <a:avLst/>
          </a:prstGeom>
        </p:spPr>
        <p:txBody>
          <a:bodyPr vert="horz" lIns="91549" tIns="45775" rIns="91549" bIns="45775" rtlCol="0" anchor="b"/>
          <a:lstStyle>
            <a:lvl1pPr algn="r">
              <a:defRPr sz="1200"/>
            </a:lvl1pPr>
          </a:lstStyle>
          <a:p>
            <a:fld id="{36F8F991-2FFC-4581-82CF-5589021669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319654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292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775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926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251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251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Anmeldeunterlagen erhalten Sie mit der Schulanmeldung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757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63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26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48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011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gibt Kürbissuppe in der Mensa!</a:t>
            </a:r>
            <a:r>
              <a:rPr lang="de-DE" baseline="0" dirty="0" smtClean="0"/>
              <a:t> Sie dürfen gerne einmal probieren.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45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506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820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533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08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23.02.2019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C20-FECA-41A0-8F45-6D535000B1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915">
        <p:dissolve/>
      </p:transition>
    </mc:Choice>
    <mc:Fallback xmlns="">
      <p:transition spd="slow" advTm="10915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23.02.2019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C20-FECA-41A0-8F45-6D535000B1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915">
        <p:dissolve/>
      </p:transition>
    </mc:Choice>
    <mc:Fallback xmlns="">
      <p:transition spd="slow" advTm="10915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23.02.2019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C20-FECA-41A0-8F45-6D535000B1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915">
        <p:dissolve/>
      </p:transition>
    </mc:Choice>
    <mc:Fallback xmlns="">
      <p:transition spd="slow" advTm="10915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23.02.2019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C20-FECA-41A0-8F45-6D535000B1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915">
        <p:dissolve/>
      </p:transition>
    </mc:Choice>
    <mc:Fallback xmlns="">
      <p:transition spd="slow" advTm="10915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23.02.2019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C20-FECA-41A0-8F45-6D535000B1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915">
        <p:dissolve/>
      </p:transition>
    </mc:Choice>
    <mc:Fallback xmlns="">
      <p:transition spd="slow" advTm="10915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23.02.2019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C20-FECA-41A0-8F45-6D535000B1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915">
        <p:dissolve/>
      </p:transition>
    </mc:Choice>
    <mc:Fallback xmlns="">
      <p:transition spd="slow" advTm="10915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23.02.2019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C20-FECA-41A0-8F45-6D535000B1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915">
        <p:dissolve/>
      </p:transition>
    </mc:Choice>
    <mc:Fallback xmlns="">
      <p:transition spd="slow" advTm="10915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23.02.2019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C20-FECA-41A0-8F45-6D535000B1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915">
        <p:dissolve/>
      </p:transition>
    </mc:Choice>
    <mc:Fallback xmlns="">
      <p:transition spd="slow" advTm="10915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23.02.2019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C20-FECA-41A0-8F45-6D535000B1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915">
        <p:dissolve/>
      </p:transition>
    </mc:Choice>
    <mc:Fallback xmlns="">
      <p:transition spd="slow" advTm="10915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23.02.2019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C20-FECA-41A0-8F45-6D535000B1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915">
        <p:dissolve/>
      </p:transition>
    </mc:Choice>
    <mc:Fallback xmlns="">
      <p:transition spd="slow" advTm="10915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23.02.2019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8C20-FECA-41A0-8F45-6D535000B1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915">
        <p:dissolve/>
      </p:transition>
    </mc:Choice>
    <mc:Fallback xmlns="">
      <p:transition spd="slow" advTm="10915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23.02.2019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C8C20-FECA-41A0-8F45-6D535000B1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915">
        <p:dissolve/>
      </p:transition>
    </mc:Choice>
    <mc:Fallback xmlns="">
      <p:transition spd="slow" advTm="10915">
        <p:dissolv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microsoft.com/office/2007/relationships/hdphoto" Target="../media/hdphoto2.wdp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3.jp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00 - Rektorat\Wachter-Druck - Flyer RS Tamm\Realschule Tam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6" y="1312515"/>
            <a:ext cx="8470384" cy="48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-36512" y="1628800"/>
            <a:ext cx="9144000" cy="175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„Offener Ganztag an der Realschule Tamm“</a:t>
            </a:r>
          </a:p>
        </p:txBody>
      </p:sp>
      <p:pic>
        <p:nvPicPr>
          <p:cNvPr id="10" name="Inhaltsplatzhalt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93" y="254268"/>
            <a:ext cx="2629121" cy="2836912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7767" y="2276872"/>
            <a:ext cx="3190726" cy="239304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2" y="3356992"/>
            <a:ext cx="3379581" cy="292494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9901" y="4316963"/>
            <a:ext cx="2495188" cy="187139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23506"/>
          <a:stretch/>
        </p:blipFill>
        <p:spPr>
          <a:xfrm rot="5400000">
            <a:off x="1570046" y="1077242"/>
            <a:ext cx="1934853" cy="116576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t="34123" r="18442" b="18344"/>
          <a:stretch/>
        </p:blipFill>
        <p:spPr>
          <a:xfrm>
            <a:off x="6084168" y="1660122"/>
            <a:ext cx="2296043" cy="144879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r="20682" b="33905"/>
          <a:stretch/>
        </p:blipFill>
        <p:spPr>
          <a:xfrm>
            <a:off x="3577722" y="2786976"/>
            <a:ext cx="1504065" cy="11400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r="5619" b="11362"/>
          <a:stretch/>
        </p:blipFill>
        <p:spPr>
          <a:xfrm>
            <a:off x="107504" y="5013176"/>
            <a:ext cx="2276216" cy="162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1547664" y="3888534"/>
            <a:ext cx="5544616" cy="132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95536" y="1052736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Ganztagesangebote 2020/2021</a:t>
            </a:r>
            <a:endParaRPr lang="de-DE" sz="2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67545" y="1630534"/>
            <a:ext cx="6696744" cy="1582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AG Tanz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AG Tanz, Theater und Musical 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Im Vordergrund dieser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beiden AGs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steht der Spaß an der Bewegung. Mittels leichter Choreographien verbessern die Kinder ihr Rhythmusgefühl, ihre Haltung sowie räumliche Orientierung. 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833189" y="3244910"/>
            <a:ext cx="7921732" cy="96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AG Fußball / 	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Ausgleichssport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Spaß mit dem Ball,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AG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Basketball 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Vermittlung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Spielregeln 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b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Schulung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Motorik</a:t>
            </a:r>
          </a:p>
          <a:p>
            <a:pPr algn="l"/>
            <a:endPara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6" name="Picture 2" descr=" Bild in Originalgröße anzeigen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26" y="3940036"/>
            <a:ext cx="908041" cy="9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2" y="3109776"/>
            <a:ext cx="762350" cy="80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nhaltsplatzhalter 2"/>
          <p:cNvSpPr txBox="1">
            <a:spLocks/>
          </p:cNvSpPr>
          <p:nvPr/>
        </p:nvSpPr>
        <p:spPr>
          <a:xfrm>
            <a:off x="2555776" y="4219682"/>
            <a:ext cx="6336703" cy="2449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Modelleisenbahnbau</a:t>
            </a: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Die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eigene Modelleisenbahn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zu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betreiben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stetig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erweitern ist das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Ziel dieser AG. </a:t>
            </a: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Die Kinder erschaffen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Gebirge und andere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Landschaften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versehen ihre Modellbahnanlage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mit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allerlei Modellbauelementen</a:t>
            </a:r>
            <a:r>
              <a:rPr lang="de-DE" sz="1800" dirty="0"/>
              <a:t>.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Inhaltsplatzhalt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  <p:pic>
        <p:nvPicPr>
          <p:cNvPr id="1026" name="Picture 2" descr="P101019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71" y="4774055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23896" r="7192" b="17195"/>
          <a:stretch/>
        </p:blipFill>
        <p:spPr>
          <a:xfrm>
            <a:off x="6634289" y="1587842"/>
            <a:ext cx="2268996" cy="11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1476872" y="3881962"/>
            <a:ext cx="5544616" cy="132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95536" y="1052736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Ganztagesangebote 2020/2021</a:t>
            </a:r>
            <a:endParaRPr lang="de-DE" sz="2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67545" y="1630534"/>
            <a:ext cx="6696744" cy="2246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Experimente </a:t>
            </a: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treffen sich wissbegierige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Forscherinnen und Forscher, um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sich gemeinsam auf spannende Entdeckungsreisen zu begeben.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3243444" y="4077072"/>
            <a:ext cx="4968552" cy="2232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de-DE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handmade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Kunterbunt</a:t>
            </a:r>
          </a:p>
          <a:p>
            <a:pPr algn="l"/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Woche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Woche 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entstehen hier kleine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Kunstwerke und praktische Gegenstände für zu 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Hause. Der Umgang mit Schere, Farbe, Naturmaterialien fördert die Kreativität und die Feinmotorik.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chemeClr val="tx1"/>
              </a:solidFill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3601040" y="4808830"/>
            <a:ext cx="5147423" cy="1725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41" y="2805922"/>
            <a:ext cx="1404156" cy="187220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27" b="11316"/>
          <a:stretch/>
        </p:blipFill>
        <p:spPr>
          <a:xfrm rot="20898738">
            <a:off x="525523" y="5081508"/>
            <a:ext cx="2388472" cy="1296872"/>
          </a:xfrm>
          <a:prstGeom prst="rect">
            <a:avLst/>
          </a:prstGeom>
        </p:spPr>
      </p:pic>
      <p:pic>
        <p:nvPicPr>
          <p:cNvPr id="21" name="Inhaltsplatzhalter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43" y="1063598"/>
            <a:ext cx="2001963" cy="13572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73" y="2625941"/>
            <a:ext cx="3545094" cy="135441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67" y="3303149"/>
            <a:ext cx="1275606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1522107" y="3284984"/>
            <a:ext cx="5544616" cy="132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95536" y="1052736"/>
            <a:ext cx="7419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Ganztagesangebote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Schuljahr 2020/2021</a:t>
            </a:r>
            <a:endParaRPr lang="de-DE" sz="2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sr.photos2.fotosearch.com/bthumb/CSP/CSP568/k5689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83" y="1916832"/>
            <a:ext cx="1038497" cy="103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Inhaltsplatzhalter 2"/>
          <p:cNvSpPr txBox="1">
            <a:spLocks/>
          </p:cNvSpPr>
          <p:nvPr/>
        </p:nvSpPr>
        <p:spPr>
          <a:xfrm>
            <a:off x="1603033" y="2708920"/>
            <a:ext cx="7307103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AG Fotografie und Bildbearbeitung</a:t>
            </a: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Mit der Kamera/dem Handy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auf der Pirsch – Vermittlung von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Basiswissen über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Fotografie, Bildgestaltung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Bearbeitung.</a:t>
            </a:r>
          </a:p>
          <a:p>
            <a:pPr marL="0" indent="0">
              <a:buNone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Gesellschaftsspiele</a:t>
            </a:r>
            <a:b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Gemeinsam spielen, neue Spiele kennen lernen, die eigenen Lieblingsspiele mitbringen und mit </a:t>
            </a: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Mitschülern spielen.</a:t>
            </a: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709736" y="5229200"/>
            <a:ext cx="4546848" cy="1469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Backen und AG Kochen</a:t>
            </a:r>
          </a:p>
          <a:p>
            <a:pPr marL="0" indent="0" algn="just">
              <a:buFont typeface="Arial" pitchFamily="34" charset="0"/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Backen und Kochen auf spielerische Art lernen. Gemeinsam in der Gruppe kreative Rezepte ausdenken.</a:t>
            </a:r>
          </a:p>
          <a:p>
            <a:pPr marL="0" indent="0" algn="just">
              <a:buFont typeface="Arial" pitchFamily="34" charset="0"/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de-DE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059832" y="1527309"/>
            <a:ext cx="5832648" cy="1252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Coach </a:t>
            </a:r>
            <a:r>
              <a:rPr lang="de-DE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yourself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Selbstvertrauen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Selbstsicherheit ist erlernbar.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dieser AG wird an der inneren Stärke und Gelassenheit gearbeitet. 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9" b="15566"/>
          <a:stretch/>
        </p:blipFill>
        <p:spPr>
          <a:xfrm rot="20673407">
            <a:off x="5213520" y="4753195"/>
            <a:ext cx="1315058" cy="1751610"/>
          </a:xfrm>
          <a:prstGeom prst="rect">
            <a:avLst/>
          </a:prstGeom>
        </p:spPr>
      </p:pic>
      <p:pic>
        <p:nvPicPr>
          <p:cNvPr id="20" name="Inhaltsplatzhalt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2" y="3046648"/>
            <a:ext cx="1308352" cy="18448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5779">
            <a:off x="6863102" y="4906552"/>
            <a:ext cx="1979712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P11108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0" y="1628800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11301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29" y="2780928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33" t="17124" r="22033" b="-2425"/>
          <a:stretch/>
        </p:blipFill>
        <p:spPr>
          <a:xfrm>
            <a:off x="3245673" y="393093"/>
            <a:ext cx="2571750" cy="292494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9" y="4532925"/>
            <a:ext cx="2651787" cy="198884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39" y="1577910"/>
            <a:ext cx="2101627" cy="157622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90" y="4017698"/>
            <a:ext cx="1207716" cy="170292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41" y="3861048"/>
            <a:ext cx="3624493" cy="24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1522107" y="3284984"/>
            <a:ext cx="5544616" cy="132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95536" y="1052736"/>
            <a:ext cx="7419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Ganztagesangebote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Schuljahr 2020/2021</a:t>
            </a:r>
            <a:endParaRPr lang="de-DE" sz="2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1603033" y="2996952"/>
            <a:ext cx="7307103" cy="1260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AG Kunst</a:t>
            </a:r>
          </a:p>
          <a:p>
            <a:pPr marL="0" indent="0"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dieser AG werden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Grundlagen des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Zeichnens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unterschiedlichen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Materialien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vermittelt.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ein paar Tipps 	und Tricks ist Zeichnen gar nicht so schwer!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1388527" y="4449962"/>
            <a:ext cx="7408312" cy="1469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Detektiv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Spuren verfolgen, knifflige Rätsel lösen, Geheimschriften und </a:t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–sprachen lernen und Geheimnisse aufdecken. In dieser AG</a:t>
            </a:r>
            <a:b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fühlen sich Spürnasen zu Hause.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de-DE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059832" y="1527309"/>
            <a:ext cx="5832648" cy="15416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 Yoga</a:t>
            </a:r>
          </a:p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Yoga für Kinder fördert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Konzentration, steigert die Fitness und stärkt das Selbstbewusstsein. </a:t>
            </a:r>
            <a:r>
              <a:rPr lang="de-DE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Es hilft, den Stress abzubauen und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fördert außerdem eine gute Haltung und verfeinert die Motorik. </a:t>
            </a:r>
            <a:endParaRPr lang="de-DE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nhaltsplatzhalt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4" y="1494799"/>
            <a:ext cx="1907704" cy="92642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7" y="4903652"/>
            <a:ext cx="1453659" cy="175860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33997"/>
            <a:ext cx="1222251" cy="152400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5" t="10217" r="15546" b="31185"/>
          <a:stretch/>
        </p:blipFill>
        <p:spPr>
          <a:xfrm>
            <a:off x="1181310" y="2949397"/>
            <a:ext cx="1186780" cy="14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95536" y="105273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Anmeldung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3568" y="1729682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Bis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Montag, 9.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 2022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Neuanmeldung für die Ganztagesschule / Rückmeldung Klassen 5 und 6 für das kommende Schuljahr</a:t>
            </a:r>
          </a:p>
          <a:p>
            <a:pPr>
              <a:lnSpc>
                <a:spcPct val="150000"/>
              </a:lnSpc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9512" y="3501008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Schulwoche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kein Ganztag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+ 3.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Schulwoche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Montag und Donnerstag 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Unterricht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	Lernzeit in der 6. Stunde,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 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Dienstag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und/oder Mittwoch 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  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AG-Schnupperwochen und 					erweiterte Lernzeit 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	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Schulwoche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regulärer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Beginn des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Ganztages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nhaltsplatzhalt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Folgende Varianten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offenen Ganztags können Sie wählen: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Variante1:	Vier-Tages-Variante – Mo, </a:t>
            </a:r>
            <a:r>
              <a:rPr lang="de-DE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Di, Mi, </a:t>
            </a:r>
            <a:r>
              <a:rPr lang="de-D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Betreuung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6. Stunde Lernzeit am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Mo, Di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Mi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Dienstag von 14:00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15:30 Uhr: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Teilnahme an einer weiteren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Lernzeit oder an einer AG Ganztagsangebot</a:t>
            </a: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Mittwoch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von 14:00 – 15:30 Uhr: Teilnahme am 			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Ganztagsangebot</a:t>
            </a:r>
          </a:p>
          <a:p>
            <a:pPr marL="0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ariante </a:t>
            </a:r>
            <a:r>
              <a:rPr 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Drei-Tages-Variante – Mo, </a:t>
            </a:r>
            <a:r>
              <a:rPr lang="de-DE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Di,</a:t>
            </a:r>
            <a:r>
              <a:rPr lang="de-D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Betreuung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6. Stunde Lernzeit am Mo,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 und Do </a:t>
            </a: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Dienstag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von 14:00 -15:30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Uhr: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Teilnahme an einer weiteren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Lernzeit oder am Ganztagsangebot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 3:	Drei-Tages-Variante </a:t>
            </a:r>
            <a:r>
              <a:rPr 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Mo, </a:t>
            </a:r>
            <a:r>
              <a:rPr lang="de-DE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Mi,</a:t>
            </a:r>
            <a:r>
              <a:rPr lang="de-D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endParaRPr lang="de-DE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Betreuung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6. Stunde Lernzeit am Mo,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 und Do</a:t>
            </a: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Mittwoch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von 14:00 – 15:30 Uhr: Teilnahme am 			Ganztagsangebot</a:t>
            </a:r>
          </a:p>
          <a:p>
            <a:pPr marL="0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8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0180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95536" y="105273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/ Ansprechpartnerin rund um den Ganztag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2051721" y="1628800"/>
            <a:ext cx="684076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de-DE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Koordination Ganztag</a:t>
            </a:r>
          </a:p>
          <a:p>
            <a:pPr algn="just">
              <a:defRPr/>
            </a:pPr>
            <a:endParaRPr lang="de-DE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de-D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Realschule Tamm </a:t>
            </a:r>
          </a:p>
          <a:p>
            <a:pPr algn="just">
              <a:defRPr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Manuela Gunkel</a:t>
            </a:r>
          </a:p>
          <a:p>
            <a:pPr algn="just">
              <a:defRPr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Rilkestr.16</a:t>
            </a:r>
          </a:p>
          <a:p>
            <a:pPr algn="just">
              <a:defRPr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71732 Tamm </a:t>
            </a:r>
          </a:p>
          <a:p>
            <a:pPr algn="just"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Telefon: 07141-68895-209 (Büro Ganztag)</a:t>
            </a:r>
          </a:p>
          <a:p>
            <a:pPr algn="just">
              <a:defRPr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@: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Ganztag@realschule-tamm.de 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de-DE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Sprechzeiten</a:t>
            </a:r>
          </a:p>
          <a:p>
            <a:pPr algn="just">
              <a:defRPr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Dienstag  10:00 – 11:00 Uhr</a:t>
            </a:r>
          </a:p>
          <a:p>
            <a:pPr algn="just">
              <a:defRPr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Mittwoch  10:00 – 11:00 Uhr </a:t>
            </a:r>
          </a:p>
          <a:p>
            <a:pPr algn="just">
              <a:defRPr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 nach Vereinbarung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01"/>
          <a:stretch/>
        </p:blipFill>
        <p:spPr>
          <a:xfrm>
            <a:off x="5449394" y="1772816"/>
            <a:ext cx="1656000" cy="1252033"/>
          </a:xfrm>
          <a:prstGeom prst="rect">
            <a:avLst/>
          </a:prstGeom>
        </p:spPr>
      </p:pic>
      <p:pic>
        <p:nvPicPr>
          <p:cNvPr id="12" name="Inhaltsplatzhalt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678"/>
            <a:ext cx="1434895" cy="10801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21" y="5229200"/>
            <a:ext cx="206813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000"/>
    </mc:Choice>
    <mc:Fallback xmlns="">
      <p:transition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smtClean="0"/>
              <a:t>Die offene Ganztagesschule findet von </a:t>
            </a:r>
            <a:r>
              <a:rPr lang="de-DE" b="1" dirty="0" smtClean="0"/>
              <a:t>Montag bis Donnerstag</a:t>
            </a:r>
            <a:r>
              <a:rPr lang="de-DE" dirty="0" smtClean="0"/>
              <a:t> von 7:30 bis 15:30 Uhr statt.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u="sng" dirty="0" smtClean="0"/>
              <a:t>Wahlmöglichkeiten offener Ganztag</a:t>
            </a:r>
          </a:p>
          <a:p>
            <a:r>
              <a:rPr lang="de-DE" dirty="0" smtClean="0"/>
              <a:t>3 oder 4 Nachmittage </a:t>
            </a:r>
          </a:p>
          <a:p>
            <a:r>
              <a:rPr lang="de-DE" dirty="0" smtClean="0"/>
              <a:t>Bei 3 Nachmittagen ist der Dienstag oder Mittwoch wählbar</a:t>
            </a:r>
          </a:p>
          <a:p>
            <a:r>
              <a:rPr lang="de-DE" dirty="0" smtClean="0"/>
              <a:t>Die Anmeldung ist </a:t>
            </a:r>
            <a:r>
              <a:rPr lang="de-DE" b="1" dirty="0" smtClean="0"/>
              <a:t>verbindlich für ein Schuljahr</a:t>
            </a:r>
            <a:endParaRPr lang="de-DE" b="1" dirty="0"/>
          </a:p>
        </p:txBody>
      </p:sp>
      <p:pic>
        <p:nvPicPr>
          <p:cNvPr id="5" name="Inhaltsplatzhalt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63110"/>
            <a:ext cx="1434895" cy="10801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5017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2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227853" y="1052736"/>
            <a:ext cx="6524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Stundenplanraster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Teilnahme am Ganztagesbetrieb (Klasse 5 bis 7)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nhaltsplatzhalt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  <p:pic>
        <p:nvPicPr>
          <p:cNvPr id="19" name="Grafik 18"/>
          <p:cNvPicPr/>
          <p:nvPr/>
        </p:nvPicPr>
        <p:blipFill rotWithShape="1">
          <a:blip r:embed="rId5"/>
          <a:srcRect l="24363" t="20480" r="25212" b="25634"/>
          <a:stretch/>
        </p:blipFill>
        <p:spPr bwMode="auto">
          <a:xfrm>
            <a:off x="1136373" y="1988840"/>
            <a:ext cx="6669639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73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95536" y="1052736"/>
            <a:ext cx="7915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Bausteine / Angebote des Ganztages in offener Form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bgerundetes Rechteck 13"/>
          <p:cNvSpPr/>
          <p:nvPr/>
        </p:nvSpPr>
        <p:spPr>
          <a:xfrm>
            <a:off x="455190" y="1772816"/>
            <a:ext cx="2676650" cy="10445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Lernzeit</a:t>
            </a:r>
          </a:p>
          <a:p>
            <a:pPr algn="ctr"/>
            <a:r>
              <a:rPr lang="de-DE" sz="2200" b="1" dirty="0" smtClean="0">
                <a:latin typeface="Arial" pitchFamily="34" charset="0"/>
                <a:cs typeface="Arial" pitchFamily="34" charset="0"/>
              </a:rPr>
              <a:t>11:55-12:40 Uhr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7544" y="2889518"/>
            <a:ext cx="8310288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Phase zur Erledigung der Hausaufgaben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Individuelle und selbstständige Arbeit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Beaufsichtigung durch Lehrkräfte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Kleine Lerngruppen</a:t>
            </a:r>
          </a:p>
          <a:p>
            <a:pPr>
              <a:lnSpc>
                <a:spcPct val="150000"/>
              </a:lnSpc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Lernzeit ist nur für angemeldete Ganztagskinder am </a:t>
            </a:r>
          </a:p>
          <a:p>
            <a:pPr>
              <a:lnSpc>
                <a:spcPct val="150000"/>
              </a:lnSpc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Montag und Donnerstag, am Dienstag und Mittwoch je nach </a:t>
            </a:r>
          </a:p>
          <a:p>
            <a:pPr>
              <a:lnSpc>
                <a:spcPct val="150000"/>
              </a:lnSpc>
            </a:pP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Anmeldung!</a:t>
            </a:r>
          </a:p>
        </p:txBody>
      </p:sp>
      <p:pic>
        <p:nvPicPr>
          <p:cNvPr id="12" name="Inhaltsplatzhalt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95536" y="1052736"/>
            <a:ext cx="7915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Bausteine / Angebote des Ganztages in offener Form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467545" y="2013937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Kostenbeiträge für Schüler/innen der Realschule Tamm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3,90 Euro pro Mittagessen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Mensabetreiber: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apetito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catering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Wahlmöglichkeit zwischen 2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Menüangeboten -auch vegetarisch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Bei Nahrungsmittelunverträglichkeiten besteht die Möglichkeit, ein gesondertes Essen zu erhalten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Selbstverpflegung ist auch möglich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42556" y="1553420"/>
            <a:ext cx="7657836" cy="4354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Mittagessen          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12:40-14:00 Uhr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nhaltsplatzhalt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95536" y="1052736"/>
            <a:ext cx="7915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Bausteine / Angebote des Ganztages in offener Form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20577" y="2708990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Zeit zur freien Gestaltung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Angebote: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Pausenhof-Spiele (Spielekiste),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Aufenthaltsbereich mit Tischkicker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Bastelangebote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1006132" y="1603594"/>
            <a:ext cx="2676650" cy="10445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Mittagsband</a:t>
            </a:r>
          </a:p>
          <a:p>
            <a:pPr algn="ctr"/>
            <a:r>
              <a:rPr lang="de-DE" sz="2200" b="1" dirty="0" smtClean="0">
                <a:latin typeface="Arial" pitchFamily="34" charset="0"/>
                <a:cs typeface="Arial" pitchFamily="34" charset="0"/>
              </a:rPr>
              <a:t>13:15-14:00 Uhr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nhaltsplatzhalt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023196"/>
            <a:ext cx="3683804" cy="123313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24154"/>
            <a:ext cx="1697993" cy="30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95536" y="1052736"/>
            <a:ext cx="7915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Bausteine / Angebote des Ganztages in offener Form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bgerundetes Rechteck 11"/>
          <p:cNvSpPr/>
          <p:nvPr/>
        </p:nvSpPr>
        <p:spPr>
          <a:xfrm>
            <a:off x="467543" y="3077344"/>
            <a:ext cx="2952327" cy="1287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erweiterte Lernzeit</a:t>
            </a:r>
          </a:p>
          <a:p>
            <a:pPr algn="ctr"/>
            <a:r>
              <a:rPr lang="de-DE" sz="2200" b="1" dirty="0" smtClean="0">
                <a:latin typeface="Arial" pitchFamily="34" charset="0"/>
                <a:cs typeface="Arial" pitchFamily="34" charset="0"/>
              </a:rPr>
              <a:t>Di 14:00-15:30 Uhr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67543" y="1772816"/>
            <a:ext cx="2952327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Arial" pitchFamily="34" charset="0"/>
                <a:cs typeface="Arial" pitchFamily="34" charset="0"/>
              </a:rPr>
              <a:t>GTS-Angebot</a:t>
            </a:r>
          </a:p>
          <a:p>
            <a:pPr algn="ctr"/>
            <a:r>
              <a:rPr lang="de-DE" sz="2200" b="1" dirty="0" smtClean="0">
                <a:latin typeface="Arial" pitchFamily="34" charset="0"/>
                <a:cs typeface="Arial" pitchFamily="34" charset="0"/>
              </a:rPr>
              <a:t>Di und Mi</a:t>
            </a:r>
          </a:p>
          <a:p>
            <a:pPr algn="ctr"/>
            <a:r>
              <a:rPr lang="de-DE" sz="2200" b="1" dirty="0" smtClean="0">
                <a:latin typeface="Arial" pitchFamily="34" charset="0"/>
                <a:cs typeface="Arial" pitchFamily="34" charset="0"/>
              </a:rPr>
              <a:t>14:00-15:30 Uhr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19871" y="1663055"/>
            <a:ext cx="5544617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Schüler/innen können aus den AG-Angeboten am Dienstag und/oder Mittwoch wählen 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(verbindlich für ein Schuljahr)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Alternativ gibt es die erweiterte Lernzeit am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Dienstag</a:t>
            </a:r>
            <a:endParaRPr lang="de-DE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Angebote werden von Vereinen aus Tamm und Umgebung, Privatpersonen, Schülern und Studenten angeboten</a:t>
            </a:r>
          </a:p>
        </p:txBody>
      </p:sp>
      <p:pic>
        <p:nvPicPr>
          <p:cNvPr id="16" name="Inhaltsplatzhalt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1547664" y="3888534"/>
            <a:ext cx="5544616" cy="1324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000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95536" y="1052736"/>
            <a:ext cx="679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Ganztagesangebote an der Realschule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Tamm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40" y="2492896"/>
            <a:ext cx="4718125" cy="259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nhaltsplatzhalt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2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4680520"/>
          </a:xfrm>
        </p:spPr>
        <p:txBody>
          <a:bodyPr>
            <a:noAutofit/>
          </a:bodyPr>
          <a:lstStyle/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Anzahl und Art der Angebote: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Diese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hängt von der Teilnehmerzahl am Ganztagesbetrieb ab. Eine endgültige Benennung der Angebote erfolgt zu Schuljahresbeginn.</a:t>
            </a:r>
          </a:p>
          <a:p>
            <a:pPr marL="0" indent="0">
              <a:buNone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Schnuppertage: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den ersten beiden Ganztagswochen können die Schülerinnen und Schüler in die AG-Angebote hineinschnuppern und entscheiden sich anschließend für ihre favorisierten Kurse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Wahlmöglichkeiten / Wechsel: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Die Entscheidung für eine AG ist für ein Schuljahr 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bindend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13"/>
            <a:ext cx="1504065" cy="7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95536" y="1052736"/>
            <a:ext cx="679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Ganztagesangebote an der Realschule 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Tamm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nhaltsplatzhalt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6" y="-27384"/>
            <a:ext cx="143489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5"/>
    </mc:Choice>
    <mc:Fallback xmlns="">
      <p:transition advTm="1091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Bildschirmpräsentation (4:3)</PresentationFormat>
  <Paragraphs>128</Paragraphs>
  <Slides>18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Andreas</dc:creator>
  <cp:lastModifiedBy>Manuela Gunkel</cp:lastModifiedBy>
  <cp:revision>578</cp:revision>
  <cp:lastPrinted>2020-03-10T07:17:12Z</cp:lastPrinted>
  <dcterms:created xsi:type="dcterms:W3CDTF">2014-01-11T15:07:23Z</dcterms:created>
  <dcterms:modified xsi:type="dcterms:W3CDTF">2022-01-24T09:54:24Z</dcterms:modified>
</cp:coreProperties>
</file>